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4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31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620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07472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64245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9660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1685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1146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0745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46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90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625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8394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025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50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91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917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3/6/2019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338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mtClean="0"/>
              <a:t>FONDEVE 2019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smtClean="0"/>
              <a:t>Modificación de Bases</a:t>
            </a:r>
            <a:endParaRPr lang="es-CL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516" y="1057814"/>
            <a:ext cx="1176428" cy="1176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913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Montos de Financiamiento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/>
              <a:t>Ninguna postulación podrá solicitar al Fondo un monto superior a $ 2.000.000 (dos </a:t>
            </a:r>
            <a:r>
              <a:rPr lang="es-ES" sz="2400" dirty="0" smtClean="0"/>
              <a:t>millones </a:t>
            </a:r>
            <a:r>
              <a:rPr lang="es-ES" sz="2400" dirty="0"/>
              <a:t>de pesos</a:t>
            </a:r>
            <a:r>
              <a:rPr lang="es-ES" sz="2400" dirty="0" smtClean="0"/>
              <a:t>).</a:t>
            </a:r>
          </a:p>
          <a:p>
            <a:endParaRPr lang="es-ES" sz="2400" dirty="0"/>
          </a:p>
          <a:p>
            <a:r>
              <a:rPr lang="es-ES" sz="2400" dirty="0" smtClean="0"/>
              <a:t>Sugerencia</a:t>
            </a:r>
            <a:r>
              <a:rPr lang="es-CL" sz="2400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sz="2400" dirty="0" smtClean="0"/>
              <a:t>Monto Total FONDEVE $ 20.000.000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sz="2400" dirty="0" smtClean="0"/>
              <a:t>Juntas de Vecinos a Postular: 9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sz="2400" dirty="0" smtClean="0"/>
              <a:t>Monto máximo de postulación $2.200.000</a:t>
            </a:r>
            <a:endParaRPr lang="es-ES" sz="2400" dirty="0" smtClean="0"/>
          </a:p>
        </p:txBody>
      </p:sp>
    </p:spTree>
    <p:extLst>
      <p:ext uri="{BB962C8B-B14F-4D97-AF65-F5344CB8AC3E}">
        <p14:creationId xmlns:p14="http://schemas.microsoft.com/office/powerpoint/2010/main" val="264855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Gastos a Financiar</a:t>
            </a:r>
            <a:endParaRPr lang="es-CL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5755439"/>
              </p:ext>
            </p:extLst>
          </p:nvPr>
        </p:nvGraphicFramePr>
        <p:xfrm>
          <a:off x="713117" y="1772400"/>
          <a:ext cx="6348414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4207"/>
                <a:gridCol w="3174207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ITEM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PORCENTAJE MÁXIMO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Imprevistos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5%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Actividades sociales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85%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Equipamiento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35%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Fletes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5%</a:t>
                      </a:r>
                      <a:endParaRPr lang="es-C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Infraestructura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dirty="0" smtClean="0"/>
                        <a:t>85%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Marcador de contenido 2"/>
          <p:cNvSpPr txBox="1">
            <a:spLocks/>
          </p:cNvSpPr>
          <p:nvPr/>
        </p:nvSpPr>
        <p:spPr>
          <a:xfrm>
            <a:off x="713817" y="4166558"/>
            <a:ext cx="6347714" cy="212497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2400" dirty="0" smtClean="0"/>
          </a:p>
          <a:p>
            <a:r>
              <a:rPr lang="es-ES" sz="2400" dirty="0" smtClean="0"/>
              <a:t>Sugerencia</a:t>
            </a:r>
            <a:r>
              <a:rPr lang="es-CL" sz="2400" dirty="0" smtClean="0"/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s-CL" sz="2400" dirty="0" smtClean="0"/>
              <a:t>Eliminar porcentajes máximos de ítem. Postulación de proyecto según la necesidad de cada Junta de Vecinos.</a:t>
            </a:r>
          </a:p>
        </p:txBody>
      </p:sp>
    </p:spTree>
    <p:extLst>
      <p:ext uri="{BB962C8B-B14F-4D97-AF65-F5344CB8AC3E}">
        <p14:creationId xmlns:p14="http://schemas.microsoft.com/office/powerpoint/2010/main" val="354616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DOCUMENTACIÓN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8" y="1504982"/>
            <a:ext cx="6347714" cy="4938950"/>
          </a:xfrm>
        </p:spPr>
        <p:txBody>
          <a:bodyPr>
            <a:normAutofit/>
          </a:bodyPr>
          <a:lstStyle/>
          <a:p>
            <a:pPr lvl="0"/>
            <a:r>
              <a:rPr lang="es-ES" sz="1600" dirty="0"/>
              <a:t>Formulario de </a:t>
            </a:r>
            <a:r>
              <a:rPr lang="es-ES" sz="1600" dirty="0" smtClean="0"/>
              <a:t>postulación. </a:t>
            </a:r>
            <a:endParaRPr lang="es-CL" sz="1600" dirty="0"/>
          </a:p>
          <a:p>
            <a:pPr lvl="0"/>
            <a:r>
              <a:rPr lang="es-ES" sz="1600" dirty="0"/>
              <a:t>Certificado de vigencia de personalidad jurídica y de </a:t>
            </a:r>
            <a:r>
              <a:rPr lang="es-ES" sz="1600" dirty="0" smtClean="0"/>
              <a:t>directorio.</a:t>
            </a:r>
          </a:p>
          <a:p>
            <a:pPr lvl="0"/>
            <a:r>
              <a:rPr lang="es-ES" sz="1600" dirty="0" smtClean="0"/>
              <a:t>Certificado </a:t>
            </a:r>
            <a:r>
              <a:rPr lang="es-ES" sz="1600" dirty="0"/>
              <a:t>de la Unidad de </a:t>
            </a:r>
            <a:r>
              <a:rPr lang="es-ES" sz="1600" dirty="0" smtClean="0"/>
              <a:t>Control. </a:t>
            </a:r>
          </a:p>
          <a:p>
            <a:pPr lvl="0"/>
            <a:r>
              <a:rPr lang="es-ES" sz="1600" dirty="0" smtClean="0"/>
              <a:t>Rol </a:t>
            </a:r>
            <a:r>
              <a:rPr lang="es-ES" sz="1600" dirty="0"/>
              <a:t>Único Tributario y libreta de ahorro bancaria </a:t>
            </a:r>
            <a:r>
              <a:rPr lang="es-ES" sz="1600" dirty="0" smtClean="0"/>
              <a:t>.</a:t>
            </a:r>
          </a:p>
          <a:p>
            <a:pPr lvl="0"/>
            <a:r>
              <a:rPr lang="es-ES" sz="1600" dirty="0" smtClean="0"/>
              <a:t>Croquis </a:t>
            </a:r>
            <a:r>
              <a:rPr lang="es-ES" sz="1600" dirty="0"/>
              <a:t>o dibujo si corresponde.</a:t>
            </a:r>
            <a:endParaRPr lang="es-CL" sz="1600" dirty="0"/>
          </a:p>
          <a:p>
            <a:pPr lvl="0"/>
            <a:r>
              <a:rPr lang="es-ES" sz="1600" dirty="0" smtClean="0"/>
              <a:t>Registro </a:t>
            </a:r>
            <a:r>
              <a:rPr lang="es-ES" sz="1600" dirty="0"/>
              <a:t>Único de Colaboradores del </a:t>
            </a:r>
            <a:r>
              <a:rPr lang="es-ES" sz="1600" dirty="0" smtClean="0"/>
              <a:t>Estado.</a:t>
            </a:r>
            <a:endParaRPr lang="es-CL" sz="1600" dirty="0"/>
          </a:p>
          <a:p>
            <a:pPr lvl="0"/>
            <a:r>
              <a:rPr lang="es-ES" sz="1600" dirty="0"/>
              <a:t>Antecedentes de actividades realizadas durante el año por la Junta de </a:t>
            </a:r>
            <a:r>
              <a:rPr lang="es-ES" sz="1600" dirty="0" smtClean="0"/>
              <a:t>Vecinos.</a:t>
            </a:r>
          </a:p>
          <a:p>
            <a:pPr lvl="0"/>
            <a:r>
              <a:rPr lang="es-ES" sz="1600" dirty="0" smtClean="0"/>
              <a:t>Cotizaciones</a:t>
            </a:r>
            <a:r>
              <a:rPr lang="es-ES" sz="1600" dirty="0"/>
              <a:t>, a lo menos una por gasto. </a:t>
            </a:r>
            <a:endParaRPr lang="es-ES" sz="1600" dirty="0" smtClean="0"/>
          </a:p>
          <a:p>
            <a:pPr marL="0" lvl="0" indent="0">
              <a:buNone/>
            </a:pPr>
            <a:endParaRPr lang="es-ES" dirty="0" smtClean="0"/>
          </a:p>
          <a:p>
            <a:pPr lvl="0"/>
            <a:r>
              <a:rPr lang="es-ES" sz="2400" b="1" dirty="0" smtClean="0"/>
              <a:t>Listado de socios actualizado.</a:t>
            </a:r>
          </a:p>
          <a:p>
            <a:pPr lvl="0"/>
            <a:r>
              <a:rPr lang="es-ES" sz="2400" b="1" dirty="0" smtClean="0"/>
              <a:t>Inventario de bienes.</a:t>
            </a:r>
          </a:p>
          <a:p>
            <a:pPr lvl="0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0639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Admisibilidad y selección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CL" dirty="0" smtClean="0"/>
              <a:t>ADMISIBILIDAD: Programa Organizaciones Comunitarias.</a:t>
            </a:r>
          </a:p>
          <a:p>
            <a:r>
              <a:rPr lang="es-CL" dirty="0" smtClean="0"/>
              <a:t>EVALUACIÓN – Comisión Evaluadora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/>
              <a:t>Administrador Municipal </a:t>
            </a:r>
            <a:endParaRPr lang="es-CL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 smtClean="0"/>
              <a:t>Dirección </a:t>
            </a:r>
            <a:r>
              <a:rPr lang="es-ES" dirty="0"/>
              <a:t>de Administración y </a:t>
            </a:r>
            <a:r>
              <a:rPr lang="es-ES" dirty="0" smtClean="0"/>
              <a:t>Finanzas</a:t>
            </a:r>
            <a:endParaRPr lang="es-CL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 smtClean="0"/>
              <a:t>Dirección </a:t>
            </a:r>
            <a:r>
              <a:rPr lang="es-ES" dirty="0"/>
              <a:t>de Obras (sólo en caso que se presenten proyectos de </a:t>
            </a:r>
            <a:r>
              <a:rPr lang="es-ES" dirty="0" smtClean="0"/>
              <a:t>infraestructura)</a:t>
            </a:r>
            <a:endParaRPr lang="es-CL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 smtClean="0"/>
              <a:t>Dirección </a:t>
            </a:r>
            <a:r>
              <a:rPr lang="es-ES" dirty="0"/>
              <a:t>de Desarrollo Comunitario (quien coordinará y presidirá la </a:t>
            </a:r>
            <a:r>
              <a:rPr lang="es-ES" dirty="0" smtClean="0"/>
              <a:t>comisión)</a:t>
            </a:r>
            <a:endParaRPr lang="es-CL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 smtClean="0"/>
              <a:t>Secretario </a:t>
            </a:r>
            <a:r>
              <a:rPr lang="es-ES" dirty="0"/>
              <a:t>Municipal </a:t>
            </a:r>
            <a:endParaRPr lang="es-ES" dirty="0" smtClean="0"/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 smtClean="0"/>
              <a:t>Personal </a:t>
            </a:r>
            <a:r>
              <a:rPr lang="es-ES" dirty="0"/>
              <a:t>de las unidades según requerimientos de los proyectos (organizaciones comunitarias, medio ambiente, adulto mayor, deporte, cultura, juventud, prevención de drogas, mujer, cultura, otros</a:t>
            </a:r>
            <a:r>
              <a:rPr lang="es-ES" dirty="0" smtClean="0"/>
              <a:t>).</a:t>
            </a:r>
          </a:p>
          <a:p>
            <a:pPr lvl="0">
              <a:buFont typeface="Courier New" panose="02070309020205020404" pitchFamily="49" charset="0"/>
              <a:buChar char="o"/>
            </a:pPr>
            <a:r>
              <a:rPr lang="es-ES" dirty="0" smtClean="0"/>
              <a:t>Asesoria Juridica</a:t>
            </a:r>
            <a:endParaRPr lang="es-CL" dirty="0"/>
          </a:p>
          <a:p>
            <a:pPr>
              <a:buFont typeface="Courier New" panose="02070309020205020404" pitchFamily="49" charset="0"/>
              <a:buChar char="o"/>
            </a:pPr>
            <a:endParaRPr lang="es-CL" dirty="0" smtClean="0"/>
          </a:p>
        </p:txBody>
      </p:sp>
    </p:spTree>
    <p:extLst>
      <p:ext uri="{BB962C8B-B14F-4D97-AF65-F5344CB8AC3E}">
        <p14:creationId xmlns:p14="http://schemas.microsoft.com/office/powerpoint/2010/main" val="421174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Supervisión y Rendición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40588" y="1686137"/>
            <a:ext cx="6347714" cy="4145320"/>
          </a:xfrm>
        </p:spPr>
        <p:txBody>
          <a:bodyPr>
            <a:normAutofit fontScale="92500"/>
          </a:bodyPr>
          <a:lstStyle/>
          <a:p>
            <a:r>
              <a:rPr lang="es-ES" dirty="0"/>
              <a:t>La Municipalidad a través del </a:t>
            </a:r>
            <a:r>
              <a:rPr lang="es-ES" b="1" dirty="0"/>
              <a:t>Administrador Municipal</a:t>
            </a:r>
            <a:r>
              <a:rPr lang="es-ES" dirty="0" smtClean="0"/>
              <a:t>, </a:t>
            </a:r>
            <a:r>
              <a:rPr lang="es-ES" b="1" dirty="0" smtClean="0"/>
              <a:t>Dideco, Finanzas, Asesoria Juridica, Concejo Municipal </a:t>
            </a:r>
            <a:r>
              <a:rPr lang="es-ES" dirty="0"/>
              <a:t>supervisará la adecuada ejecución del proyecto y la correcta utilización de los fondos</a:t>
            </a:r>
            <a:r>
              <a:rPr lang="es-ES" dirty="0" smtClean="0"/>
              <a:t>.</a:t>
            </a:r>
            <a:endParaRPr lang="es-CL" dirty="0"/>
          </a:p>
          <a:p>
            <a:r>
              <a:rPr lang="es-ES" dirty="0"/>
              <a:t>Las organizaciones seleccionadas deberán utilizar los fondos entregados por el Municipio única y exclusivamente para lo indicado en el proyecto</a:t>
            </a:r>
            <a:r>
              <a:rPr lang="es-ES" dirty="0" smtClean="0"/>
              <a:t>.</a:t>
            </a:r>
            <a:endParaRPr lang="es-CL" dirty="0"/>
          </a:p>
          <a:p>
            <a:r>
              <a:rPr lang="es-ES" dirty="0"/>
              <a:t>La </a:t>
            </a:r>
            <a:r>
              <a:rPr lang="es-ES" b="1" dirty="0"/>
              <a:t>Dirección de Administración y Finanzas</a:t>
            </a:r>
            <a:r>
              <a:rPr lang="es-ES" dirty="0"/>
              <a:t>, deberá súper vigilar la correcta rendición de fondos, a través de una verificación física   y su ingreso en la unidad correspondiente antes del </a:t>
            </a:r>
            <a:r>
              <a:rPr lang="es-ES" b="1" dirty="0"/>
              <a:t>31 de diciembre de cada año.</a:t>
            </a:r>
            <a:r>
              <a:rPr lang="es-ES" dirty="0"/>
              <a:t>  </a:t>
            </a:r>
            <a:endParaRPr lang="es-CL" dirty="0"/>
          </a:p>
          <a:p>
            <a:r>
              <a:rPr lang="es-ES" dirty="0"/>
              <a:t>L</a:t>
            </a:r>
            <a:r>
              <a:rPr lang="es-ES" dirty="0" smtClean="0"/>
              <a:t>as </a:t>
            </a:r>
            <a:r>
              <a:rPr lang="es-ES" dirty="0"/>
              <a:t>organizaciones que no rindieren dentro de los plazos establecidos no podrán participar de un nuevo proceso de postulación del FONDEVE.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6290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Plazos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9599" y="2160590"/>
            <a:ext cx="6774612" cy="3880773"/>
          </a:xfrm>
        </p:spPr>
        <p:txBody>
          <a:bodyPr>
            <a:normAutofit/>
          </a:bodyPr>
          <a:lstStyle/>
          <a:p>
            <a:r>
              <a:rPr lang="es-CL" sz="2200" dirty="0" smtClean="0"/>
              <a:t>Entrega de bases: Marzo </a:t>
            </a:r>
            <a:r>
              <a:rPr lang="es-CL" sz="2200" dirty="0" smtClean="0"/>
              <a:t>2019</a:t>
            </a:r>
          </a:p>
          <a:p>
            <a:r>
              <a:rPr lang="es-CL" sz="2200" dirty="0" smtClean="0"/>
              <a:t>Visita de Comisión: Abril 2019</a:t>
            </a:r>
            <a:endParaRPr lang="es-CL" sz="2200" dirty="0" smtClean="0"/>
          </a:p>
          <a:p>
            <a:r>
              <a:rPr lang="es-CL" sz="2200" dirty="0" smtClean="0"/>
              <a:t>Postulación de Proyectos: Mayo 2019</a:t>
            </a:r>
          </a:p>
          <a:p>
            <a:r>
              <a:rPr lang="es-CL" sz="2200" dirty="0" smtClean="0"/>
              <a:t>Evaluación de Proyectos: Junio 2019</a:t>
            </a:r>
          </a:p>
          <a:p>
            <a:r>
              <a:rPr lang="es-CL" sz="2200" dirty="0" smtClean="0"/>
              <a:t>Entrega de Fondos: </a:t>
            </a:r>
            <a:r>
              <a:rPr lang="es-CL" sz="2200" dirty="0" smtClean="0"/>
              <a:t>Junio </a:t>
            </a:r>
            <a:r>
              <a:rPr lang="es-CL" sz="2200" dirty="0" smtClean="0"/>
              <a:t>2019</a:t>
            </a:r>
          </a:p>
          <a:p>
            <a:r>
              <a:rPr lang="es-CL" sz="2200" dirty="0" smtClean="0"/>
              <a:t>Ejecución de Proyectos: </a:t>
            </a:r>
            <a:r>
              <a:rPr lang="es-CL" sz="2200" dirty="0" smtClean="0"/>
              <a:t>Julio </a:t>
            </a:r>
            <a:r>
              <a:rPr lang="es-CL" sz="2200" dirty="0" smtClean="0"/>
              <a:t>a Noviembre 2019</a:t>
            </a:r>
          </a:p>
          <a:p>
            <a:r>
              <a:rPr lang="es-CL" sz="2200" dirty="0" smtClean="0"/>
              <a:t>Rendición: Diciembre 2019</a:t>
            </a:r>
          </a:p>
        </p:txBody>
      </p:sp>
    </p:spTree>
    <p:extLst>
      <p:ext uri="{BB962C8B-B14F-4D97-AF65-F5344CB8AC3E}">
        <p14:creationId xmlns:p14="http://schemas.microsoft.com/office/powerpoint/2010/main" val="389718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601</TotalTime>
  <Words>406</Words>
  <Application>Microsoft Office PowerPoint</Application>
  <PresentationFormat>Presentación en pantalla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Courier New</vt:lpstr>
      <vt:lpstr>Trebuchet MS</vt:lpstr>
      <vt:lpstr>Wingdings 3</vt:lpstr>
      <vt:lpstr>Faceta</vt:lpstr>
      <vt:lpstr>FONDEVE 2019</vt:lpstr>
      <vt:lpstr>Montos de Financiamiento</vt:lpstr>
      <vt:lpstr>Gastos a Financiar</vt:lpstr>
      <vt:lpstr>DOCUMENTACIÓN</vt:lpstr>
      <vt:lpstr>Admisibilidad y selección</vt:lpstr>
      <vt:lpstr>Supervisión y Rendición</vt:lpstr>
      <vt:lpstr>Plazos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Modificaciones Bases FONDEVE 2019</dc:title>
  <dc:creator>Daniela Torres</dc:creator>
  <cp:lastModifiedBy>Luis Osorio</cp:lastModifiedBy>
  <cp:revision>14</cp:revision>
  <dcterms:created xsi:type="dcterms:W3CDTF">2019-03-05T12:50:56Z</dcterms:created>
  <dcterms:modified xsi:type="dcterms:W3CDTF">2019-03-06T16:27:22Z</dcterms:modified>
</cp:coreProperties>
</file>